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6"/>
    <p:restoredTop sz="94648"/>
  </p:normalViewPr>
  <p:slideViewPr>
    <p:cSldViewPr snapToGrid="0">
      <p:cViewPr varScale="1">
        <p:scale>
          <a:sx n="117" d="100"/>
          <a:sy n="117" d="100"/>
        </p:scale>
        <p:origin x="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3D189-533E-E842-B422-2B3F1225BE1E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6D07B-7F2E-1746-A5B4-57A2C0737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13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D07B-7F2E-1746-A5B4-57A2C07379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61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D07B-7F2E-1746-A5B4-57A2C07379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19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99B6-8BF7-0048-9DFD-AA1D3CD30F68}" type="datetime1">
              <a:rPr lang="en-GB" smtClean="0"/>
              <a:t>07/12/2022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41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AA53A-BB4E-2643-BCD2-6C80962D9C5D}" type="datetime1">
              <a:rPr lang="en-GB" smtClean="0"/>
              <a:t>07/12/2022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7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2092-BD15-7548-86B5-7458D1F77FE1}" type="datetime1">
              <a:rPr lang="en-GB" smtClean="0"/>
              <a:t>07/12/2022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6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7A05E-B0F2-B548-873D-6BB36B822260}" type="datetime1">
              <a:rPr lang="en-GB" smtClean="0"/>
              <a:t>07/12/2022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78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1C11-FC25-804C-95A6-6CF21A5CB1C9}" type="datetime1">
              <a:rPr lang="en-GB" smtClean="0"/>
              <a:t>07/12/2022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68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AA7E-A495-E94F-BEF4-27E09C612374}" type="datetime1">
              <a:rPr lang="en-GB" smtClean="0"/>
              <a:t>07/12/2022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7253-48DC-A84C-BF95-F639ABE2A92F}" type="datetime1">
              <a:rPr lang="en-GB" smtClean="0"/>
              <a:t>07/12/2022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7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54E7-29B3-2F4C-B525-E4D21D10B9A7}" type="datetime1">
              <a:rPr lang="en-GB" smtClean="0"/>
              <a:t>07/12/2022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05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970F3-1DD4-1349-815A-7F7665CE495E}" type="datetime1">
              <a:rPr lang="en-GB" smtClean="0"/>
              <a:t>07/12/2022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5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DEE7-8F1A-C449-9014-F7EE41ECE1B4}" type="datetime1">
              <a:rPr lang="en-GB" smtClean="0"/>
              <a:t>07/12/2022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50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4E64-C46F-DA44-8121-DD4724C13AE9}" type="datetime1">
              <a:rPr lang="en-GB" smtClean="0"/>
              <a:t>07/12/2022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54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47DA7-DA9A-8E48-8CD5-DD8F9504AB36}" type="datetime1">
              <a:rPr lang="en-GB" smtClean="0"/>
              <a:t>07/12/2022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D906B-DE2C-CE44-A1AF-FB0B0753B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22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hySeeYC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7194B-7E46-99C4-5EEF-1B22721C3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373" y="364621"/>
            <a:ext cx="3290246" cy="2081622"/>
          </a:xfrm>
          <a:prstGeom prst="rect">
            <a:avLst/>
          </a:prstGeom>
        </p:spPr>
      </p:pic>
      <p:pic>
        <p:nvPicPr>
          <p:cNvPr id="10" name="Picture 9" descr="A sign on a building&#10;&#10;Description automatically generated with low confidence">
            <a:extLst>
              <a:ext uri="{FF2B5EF4-FFF2-40B4-BE49-F238E27FC236}">
                <a16:creationId xmlns:a16="http://schemas.microsoft.com/office/drawing/2014/main" id="{FC2FC12B-EF41-37C9-4C4C-424D1C1AA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550" y="364621"/>
            <a:ext cx="2811565" cy="2081622"/>
          </a:xfrm>
          <a:prstGeom prst="rect">
            <a:avLst/>
          </a:prstGeom>
        </p:spPr>
      </p:pic>
      <p:pic>
        <p:nvPicPr>
          <p:cNvPr id="9" name="Picture 8" descr="A store front with signs&#10;&#10;Description automatically generated with low confidence">
            <a:extLst>
              <a:ext uri="{FF2B5EF4-FFF2-40B4-BE49-F238E27FC236}">
                <a16:creationId xmlns:a16="http://schemas.microsoft.com/office/drawing/2014/main" id="{25C3799A-2C09-30CE-A584-77D7DA641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987" y="358915"/>
            <a:ext cx="2085290" cy="2081622"/>
          </a:xfrm>
          <a:prstGeom prst="rect">
            <a:avLst/>
          </a:prstGeom>
        </p:spPr>
      </p:pic>
      <p:pic>
        <p:nvPicPr>
          <p:cNvPr id="12" name="Picture 11" descr="A brick building with a green door&#10;&#10;Description automatically generated with low confidence">
            <a:extLst>
              <a:ext uri="{FF2B5EF4-FFF2-40B4-BE49-F238E27FC236}">
                <a16:creationId xmlns:a16="http://schemas.microsoft.com/office/drawing/2014/main" id="{886FD03D-10AD-6C81-B603-E8C40D57D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964" y="2567277"/>
            <a:ext cx="2690519" cy="1780841"/>
          </a:xfrm>
          <a:prstGeom prst="rect">
            <a:avLst/>
          </a:prstGeom>
        </p:spPr>
      </p:pic>
      <p:pic>
        <p:nvPicPr>
          <p:cNvPr id="7" name="Picture 6" descr="A sign on a building&#10;&#10;Description automatically generated with low confidence">
            <a:extLst>
              <a:ext uri="{FF2B5EF4-FFF2-40B4-BE49-F238E27FC236}">
                <a16:creationId xmlns:a16="http://schemas.microsoft.com/office/drawing/2014/main" id="{89F9E409-A054-5104-CF7D-150AE0C9F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396" y="2567276"/>
            <a:ext cx="3130686" cy="1780842"/>
          </a:xfrm>
          <a:prstGeom prst="rect">
            <a:avLst/>
          </a:prstGeom>
        </p:spPr>
      </p:pic>
      <p:pic>
        <p:nvPicPr>
          <p:cNvPr id="11" name="Picture 10" descr="A person behind a counter&#10;&#10;Description automatically generated with low confidence">
            <a:extLst>
              <a:ext uri="{FF2B5EF4-FFF2-40B4-BE49-F238E27FC236}">
                <a16:creationId xmlns:a16="http://schemas.microsoft.com/office/drawing/2014/main" id="{392C8187-9B76-3FD3-D2F8-2CE1447E3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8411" y="2576341"/>
            <a:ext cx="2365896" cy="1780842"/>
          </a:xfrm>
          <a:prstGeom prst="rect">
            <a:avLst/>
          </a:prstGeom>
        </p:spPr>
      </p:pic>
      <p:pic>
        <p:nvPicPr>
          <p:cNvPr id="6" name="Picture 5" descr="People walking out of a building&#10;&#10;Description automatically generated with low confidence">
            <a:extLst>
              <a:ext uri="{FF2B5EF4-FFF2-40B4-BE49-F238E27FC236}">
                <a16:creationId xmlns:a16="http://schemas.microsoft.com/office/drawing/2014/main" id="{08575FDF-B4C6-0586-0E64-8DDC32A143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0964" y="4469151"/>
            <a:ext cx="3226056" cy="2061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9E7763-0248-3C86-1712-0024933BDB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6975" y="4469151"/>
            <a:ext cx="2549299" cy="2061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936E63-DE07-EAA9-1665-5E8509F26B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6228" y="4460086"/>
            <a:ext cx="2408079" cy="2061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C4CD90-75D9-16B1-0C76-7C6CBDFBD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Oxford Independent Coffee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934D7-D409-CB9F-8FAD-6213D9C2E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2996947" cy="155932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Yi-Chun Wang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865705-644E-BDEA-7841-F9DE6FA51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15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FA40-C22D-9416-7A36-0AA6E5EF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Prepare an example query with group by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F2E2B4-0CC2-0A2C-54E2-D3102C5C5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3500" y="2155258"/>
            <a:ext cx="4038600" cy="107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346E3-8FA3-6CE0-9A52-8D68458E5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147" y="2155258"/>
            <a:ext cx="3611133" cy="3497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E9A1FD-A0CC-540D-3253-3F5D230CE607}"/>
              </a:ext>
            </a:extLst>
          </p:cNvPr>
          <p:cNvSpPr txBox="1"/>
          <p:nvPr/>
        </p:nvSpPr>
        <p:spPr>
          <a:xfrm>
            <a:off x="838200" y="11216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count how many decaf coffee had been sold by which 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A1D4A-AA1F-730B-D470-AB365B251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00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700EF-2E9B-0508-360D-8ABC4C90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6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Create a trigger and demonstrate how it runs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296D62-8042-1027-CAFA-050E41568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52188"/>
            <a:ext cx="5692975" cy="435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A122DC-684C-A176-7DE1-0D8A33993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925" y="2447643"/>
            <a:ext cx="4567083" cy="336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D6E3A3-B1F9-5BCD-1CA7-2394C2499CED}"/>
              </a:ext>
            </a:extLst>
          </p:cNvPr>
          <p:cNvSpPr txBox="1"/>
          <p:nvPr/>
        </p:nvSpPr>
        <p:spPr>
          <a:xfrm>
            <a:off x="838199" y="1044357"/>
            <a:ext cx="8871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When there is a new coffee shop, add them with their </a:t>
            </a:r>
            <a:r>
              <a:rPr lang="en-US" sz="1800" dirty="0" err="1"/>
              <a:t>shop_id</a:t>
            </a:r>
            <a:r>
              <a:rPr lang="en-US" sz="1800" dirty="0"/>
              <a:t> </a:t>
            </a:r>
            <a:r>
              <a:rPr lang="en-US" dirty="0"/>
              <a:t>in</a:t>
            </a:r>
            <a:r>
              <a:rPr lang="en-US" sz="1800" dirty="0"/>
              <a:t> 0.1 increment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455A7-8831-4A1D-38CF-110D0152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31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hart, treemap chart&#10;&#10;Description automatically generated">
            <a:extLst>
              <a:ext uri="{FF2B5EF4-FFF2-40B4-BE49-F238E27FC236}">
                <a16:creationId xmlns:a16="http://schemas.microsoft.com/office/drawing/2014/main" id="{25A3292A-8083-DA3C-4400-4D9FE2AD4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863" y="1844675"/>
            <a:ext cx="7245350" cy="4449763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576D1A9-59D3-DABA-D6E9-D50E28163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475" y="1844675"/>
            <a:ext cx="2759075" cy="1843088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1D1538F-2DF4-DE20-0311-8DF0E560E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475" y="3756025"/>
            <a:ext cx="2759075" cy="1584325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9178B0E-09B8-222E-FE1F-C428F5383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475" y="5410200"/>
            <a:ext cx="2759075" cy="884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B07E3-A37E-5836-23D7-31520B5C1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Tableau Visualisation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B8982-93F4-0090-3C42-DAEF3A61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16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1AB005-9C8C-0CE4-A9F9-BC759B5FC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59030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EA3EF-18F6-24DD-D8E2-820D5B70C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938" y="3928023"/>
            <a:ext cx="1708614" cy="1596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83790B-D265-F2A1-4F57-97552F6A682A}"/>
              </a:ext>
            </a:extLst>
          </p:cNvPr>
          <p:cNvSpPr txBox="1"/>
          <p:nvPr/>
        </p:nvSpPr>
        <p:spPr>
          <a:xfrm>
            <a:off x="4624173" y="5615187"/>
            <a:ext cx="3828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GitHub: </a:t>
            </a:r>
            <a:r>
              <a:rPr lang="en-GB" dirty="0">
                <a:effectLst/>
                <a:hlinkClick r:id="rId3"/>
              </a:rPr>
              <a:t>https://github.com/WhySeeYC</a:t>
            </a:r>
            <a:endParaRPr lang="en-US" dirty="0"/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C39B6F80-8E84-AD80-343B-96A3D150D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173" y="4430677"/>
            <a:ext cx="875463" cy="875463"/>
          </a:xfrm>
          <a:prstGeom prst="rect">
            <a:avLst/>
          </a:prstGeom>
        </p:spPr>
      </p:pic>
      <p:pic>
        <p:nvPicPr>
          <p:cNvPr id="14" name="Picture 13" descr="Qr code&#10;&#10;Description automatically generated">
            <a:extLst>
              <a:ext uri="{FF2B5EF4-FFF2-40B4-BE49-F238E27FC236}">
                <a16:creationId xmlns:a16="http://schemas.microsoft.com/office/drawing/2014/main" id="{8469AF50-6150-77CE-33DE-DBEF2D29E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30677"/>
            <a:ext cx="875463" cy="875463"/>
          </a:xfrm>
          <a:prstGeom prst="rect">
            <a:avLst/>
          </a:prstGeom>
        </p:spPr>
      </p:pic>
      <p:pic>
        <p:nvPicPr>
          <p:cNvPr id="17" name="Picture 16" descr="Qr code&#10;&#10;Description automatically generated">
            <a:extLst>
              <a:ext uri="{FF2B5EF4-FFF2-40B4-BE49-F238E27FC236}">
                <a16:creationId xmlns:a16="http://schemas.microsoft.com/office/drawing/2014/main" id="{A5952BD7-69EA-F7FC-B1B0-F60046805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2105" y="4415065"/>
            <a:ext cx="875464" cy="875464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6E710F-41AD-9830-0DC3-F9AD1111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3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410AC-ABA6-8D90-9011-A9BB6079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ER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0392ADD-1956-B457-E2BA-2A39F3D5C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87" t="6216" r="9381" b="7875"/>
          <a:stretch/>
        </p:blipFill>
        <p:spPr>
          <a:xfrm>
            <a:off x="2835728" y="1027906"/>
            <a:ext cx="6520543" cy="525198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244792-3E7C-CC51-707A-DDEFFD194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78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A4271-43D2-31C4-F4DF-C9B72BA3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Using any type of the joins create a view that combines multiple tables in a logical way: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A3352B-0D95-4A52-01D2-F8C882695C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125029" y="3311703"/>
            <a:ext cx="4330700" cy="200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19DA0C-0C12-EBB2-D4E4-F7BE67394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65" y="2581453"/>
            <a:ext cx="5549900" cy="3467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0962F2-8857-8CF7-E3F6-8CBB198621D9}"/>
              </a:ext>
            </a:extLst>
          </p:cNvPr>
          <p:cNvSpPr txBox="1"/>
          <p:nvPr/>
        </p:nvSpPr>
        <p:spPr>
          <a:xfrm>
            <a:off x="988065" y="1690688"/>
            <a:ext cx="8203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Find the oxford cafe that where the Americano is cheapest and provides </a:t>
            </a:r>
            <a:r>
              <a:rPr lang="en-US" sz="1800" dirty="0" err="1"/>
              <a:t>wifi</a:t>
            </a:r>
            <a:r>
              <a:rPr lang="en-US" sz="1800" dirty="0"/>
              <a:t> and plug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2B398-3117-6513-0529-DA7E489A2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6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AB2F8-E0E1-FB07-4240-C6F72BF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29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Create a stored function that can be applied to a query in your DB: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A0FCE-635E-9718-ACCC-BC3D08274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844"/>
            <a:ext cx="10515600" cy="991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 stored function that shows how much one can save if they bring their own travel mug when buying Mocha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486EF-64B4-3644-F0BC-295A43A24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7262"/>
            <a:ext cx="7378700" cy="2933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6276D-3028-6336-0AF6-EEF786ED1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22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7C87-B9FF-DB12-09B0-C332A231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6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Call the stored function: </a:t>
            </a:r>
            <a:r>
              <a:rPr lang="en-US" sz="2800" dirty="0" err="1">
                <a:solidFill>
                  <a:srgbClr val="FFFF00"/>
                </a:solidFill>
              </a:rPr>
              <a:t>apply_discount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69943D-82B4-C58E-81CD-34AD14E2C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287" y="1945025"/>
            <a:ext cx="9822827" cy="3587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3285B-3C59-F780-44C7-5FD92CB57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0" y="3692536"/>
            <a:ext cx="5016500" cy="237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FAA9C4-052B-8FEB-2972-064D7A739B1D}"/>
              </a:ext>
            </a:extLst>
          </p:cNvPr>
          <p:cNvSpPr txBox="1"/>
          <p:nvPr/>
        </p:nvSpPr>
        <p:spPr>
          <a:xfrm>
            <a:off x="838199" y="1367522"/>
            <a:ext cx="8871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shows how much one can save if they bring their own travel mug when buying Mocha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051B6-8A36-167F-4079-3BA79FA6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1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4B268-FC64-E61D-CB55-9B34A7922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Prepare an example query with a subquery to demonstrate how to extract data from your DB for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01A523-3B98-2F82-D94D-A6E86C0DC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222" y="2663088"/>
            <a:ext cx="7912100" cy="229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5CAEA5-0ED1-318D-E1EE-5BD42573E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672" y="5194665"/>
            <a:ext cx="3289300" cy="72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BA9C8D-F572-E6A3-FDB1-934739FE5CF3}"/>
              </a:ext>
            </a:extLst>
          </p:cNvPr>
          <p:cNvSpPr txBox="1"/>
          <p:nvPr/>
        </p:nvSpPr>
        <p:spPr>
          <a:xfrm>
            <a:off x="838200" y="1734310"/>
            <a:ext cx="6882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out in the 1st week of December, where is Kenya's bean being sold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49EEA-2108-6BAF-1B0E-A2CB87158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23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EFABA-95ED-551C-7F6F-00F54C53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91" y="2267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Create a stored procedure and demonstrate how it runs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4887A-D657-044F-9890-067D50E5F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56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Aim to speed up adding a new sale:</a:t>
            </a:r>
          </a:p>
          <a:p>
            <a:pPr marL="342900" indent="-342900">
              <a:buAutoNum type="arabicPeriod"/>
            </a:pPr>
            <a:r>
              <a:rPr lang="en-US" sz="1800" dirty="0"/>
              <a:t>Automatically increment the sale record each time the procedure is called</a:t>
            </a:r>
          </a:p>
          <a:p>
            <a:pPr marL="342900" indent="-342900">
              <a:buAutoNum type="arabicPeriod"/>
            </a:pPr>
            <a:r>
              <a:rPr lang="en-US" sz="1800" dirty="0"/>
              <a:t>Set the DATETIME to now so when they call the procedure, the time would have been set,  </a:t>
            </a:r>
          </a:p>
          <a:p>
            <a:pPr marL="342900" indent="-342900">
              <a:buAutoNum type="arabicPeriod"/>
            </a:pPr>
            <a:r>
              <a:rPr lang="en-US" sz="1800" dirty="0"/>
              <a:t>Staff only need to give </a:t>
            </a:r>
            <a:r>
              <a:rPr lang="en-US" sz="1800" dirty="0" err="1"/>
              <a:t>shop_id</a:t>
            </a:r>
            <a:r>
              <a:rPr lang="en-US" sz="1800" dirty="0"/>
              <a:t>, </a:t>
            </a:r>
            <a:r>
              <a:rPr lang="en-US" sz="1800" dirty="0" err="1"/>
              <a:t>coffee_name</a:t>
            </a:r>
            <a:r>
              <a:rPr lang="en-US" sz="1800" dirty="0"/>
              <a:t>, </a:t>
            </a:r>
            <a:r>
              <a:rPr lang="en-US" sz="1800" dirty="0" err="1"/>
              <a:t>bean_origin</a:t>
            </a:r>
            <a:r>
              <a:rPr lang="en-US" sz="1800" dirty="0"/>
              <a:t>, decaf or not, they don’t need to remember to combination of shop and </a:t>
            </a:r>
            <a:r>
              <a:rPr lang="en-US" sz="1800" dirty="0" err="1"/>
              <a:t>coffee_id</a:t>
            </a:r>
            <a:r>
              <a:rPr lang="en-US" sz="1800" dirty="0"/>
              <a:t>, and which </a:t>
            </a:r>
            <a:r>
              <a:rPr lang="en-US" sz="1800" dirty="0" err="1"/>
              <a:t>bean_id</a:t>
            </a:r>
            <a:r>
              <a:rPr lang="en-US" sz="1800" dirty="0"/>
              <a:t> the bean origin is associated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3A8FF-1644-E98C-2D65-3C093B219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39" y="1119063"/>
            <a:ext cx="5362518" cy="551221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F505F-870D-4AC8-A0D8-793FC0D6A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7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060A-A3F0-E733-BA1F-E0C59FEE3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Call the stored procedure: </a:t>
            </a:r>
            <a:r>
              <a:rPr lang="en-US" sz="2800" dirty="0">
                <a:solidFill>
                  <a:srgbClr val="FFFF00"/>
                </a:solidFill>
              </a:rPr>
              <a:t>BuildInventory2()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91F3C7-975B-350D-A32F-A0E63B150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718300" cy="149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13E317-35F1-B0B4-AAE6-ED0D3D93B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294" y="3641756"/>
            <a:ext cx="7004412" cy="26800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7C6470-5B2E-CE55-0A6C-D1544473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14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DDFC-10B2-7F61-9DB8-9010A426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2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Create a view that uses at least 3-4 base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E34F1-38AA-DB3F-2684-E9B2C4CE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712" y="1690688"/>
            <a:ext cx="6148070" cy="67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 view that combine the </a:t>
            </a:r>
            <a:r>
              <a:rPr lang="en-US" sz="1800" dirty="0" err="1"/>
              <a:t>sale_record</a:t>
            </a:r>
            <a:r>
              <a:rPr lang="en-US" sz="1800" dirty="0"/>
              <a:t> with relevant information from the tables: </a:t>
            </a:r>
            <a:r>
              <a:rPr lang="en-US" sz="1800" dirty="0" err="1"/>
              <a:t>coffee_shops</a:t>
            </a:r>
            <a:r>
              <a:rPr lang="en-US" sz="1800" dirty="0"/>
              <a:t>, </a:t>
            </a:r>
            <a:r>
              <a:rPr lang="en-US" sz="1800" dirty="0" err="1"/>
              <a:t>item_price</a:t>
            </a:r>
            <a:r>
              <a:rPr lang="en-US" sz="1800" dirty="0"/>
              <a:t>, bean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79055-F826-48DE-8BF7-62E9A802A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3787"/>
            <a:ext cx="3979600" cy="5139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1698-EBF3-59FD-BF81-A4587CAFE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092" y="2821781"/>
            <a:ext cx="6814651" cy="30520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6463AC-63B4-925A-9771-D0002F815821}"/>
              </a:ext>
            </a:extLst>
          </p:cNvPr>
          <p:cNvSpPr txBox="1"/>
          <p:nvPr/>
        </p:nvSpPr>
        <p:spPr>
          <a:xfrm>
            <a:off x="838200" y="861301"/>
            <a:ext cx="10787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demonstrate a query that uses the view to produce a logically arranged result set for analysis.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ED8370-2FB3-2752-24C8-37113EC5C756}"/>
              </a:ext>
            </a:extLst>
          </p:cNvPr>
          <p:cNvCxnSpPr/>
          <p:nvPr/>
        </p:nvCxnSpPr>
        <p:spPr>
          <a:xfrm>
            <a:off x="1970314" y="1600200"/>
            <a:ext cx="2351315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747F4C7-325D-36D6-6E44-922B46CE6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D906B-DE2C-CE44-A1AF-FB0B0753BA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92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{B567E6B6-0D01-1C47-B76B-84F28ED8324B}tf10001063</Template>
  <TotalTime>1497</TotalTime>
  <Words>358</Words>
  <Application>Microsoft Macintosh PowerPoint</Application>
  <PresentationFormat>Widescreen</PresentationFormat>
  <Paragraphs>42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Oxford Independent Coffee</vt:lpstr>
      <vt:lpstr>ER diagram</vt:lpstr>
      <vt:lpstr>Using any type of the joins create a view that combines multiple tables in a logical way:</vt:lpstr>
      <vt:lpstr>Create a stored function that can be applied to a query in your DB:</vt:lpstr>
      <vt:lpstr>Call the stored function: apply_discount()</vt:lpstr>
      <vt:lpstr>Prepare an example query with a subquery to demonstrate how to extract data from your DB for analysis</vt:lpstr>
      <vt:lpstr>Create a stored procedure and demonstrate how it runs</vt:lpstr>
      <vt:lpstr>Call the stored procedure: BuildInventory2()</vt:lpstr>
      <vt:lpstr>Create a view that uses at least 3-4 base tables</vt:lpstr>
      <vt:lpstr>Prepare an example query with group by </vt:lpstr>
      <vt:lpstr>Create a trigger and demonstrate how it runs </vt:lpstr>
      <vt:lpstr>Tableau Visualisation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Yi-Chun Wang</dc:creator>
  <cp:lastModifiedBy>Yi-Chun Wang</cp:lastModifiedBy>
  <cp:revision>4</cp:revision>
  <dcterms:created xsi:type="dcterms:W3CDTF">2022-12-02T12:01:06Z</dcterms:created>
  <dcterms:modified xsi:type="dcterms:W3CDTF">2022-12-07T17:15:25Z</dcterms:modified>
</cp:coreProperties>
</file>